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89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585c774a9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585c774a9c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5375b0e39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5375b0e391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5375b0e391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5375b0e391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5375b0e391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5375b0e391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5375b0e391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5375b0e391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585c774a9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585c774a9c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585c774a9c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585c774a9c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5375b0e391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5375b0e391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585c774a9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585c774a9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585c774a9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585c774a9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585c774a9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585c774a9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585c774a9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585c774a9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573725dc7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573725dc7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573725dc77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573725dc77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5375b0e39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5375b0e39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585c774a9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585c774a9c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585c774a9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585c774a9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585c774a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585c774a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5375b0e391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5375b0e391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5375b0e39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5375b0e39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573725dc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573725dc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eynoldscountylibrary@yahoo.co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rica.rohlfs@equinoxoli.org" TargetMode="External"/><Relationship Id="rId5" Type="http://schemas.openxmlformats.org/officeDocument/2006/relationships/hyperlink" Target="mailto:director@livingstoncountylibrary.org" TargetMode="External"/><Relationship Id="rId4" Type="http://schemas.openxmlformats.org/officeDocument/2006/relationships/hyperlink" Target="mailto:director@moevergreenlibraries.org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moevergreenlibraries.org" TargetMode="External"/><Relationship Id="rId7" Type="http://schemas.openxmlformats.org/officeDocument/2006/relationships/image" Target="../media/image4.jpg"/><Relationship Id="rId12" Type="http://schemas.openxmlformats.org/officeDocument/2006/relationships/hyperlink" Target="http://reynoldscountylibrary.missouri.org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quinoxoli.org" TargetMode="External"/><Relationship Id="rId11" Type="http://schemas.openxmlformats.org/officeDocument/2006/relationships/hyperlink" Target="https://www.livingstoncountylibrary.org" TargetMode="External"/><Relationship Id="rId5" Type="http://schemas.openxmlformats.org/officeDocument/2006/relationships/hyperlink" Target="https://evergreen-ils.org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600" cy="12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>
                <a:solidFill>
                  <a:srgbClr val="000000"/>
                </a:solidFill>
              </a:rPr>
              <a:t>Migrating Nonautomated Libraries into Missouri Evergreen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390900"/>
            <a:ext cx="8520600" cy="16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000">
                <a:solidFill>
                  <a:srgbClr val="000000"/>
                </a:solidFill>
                <a:highlight>
                  <a:schemeClr val="lt1"/>
                </a:highlight>
              </a:rPr>
              <a:t>Megan Bishop, Library Director, Reynolds County Library District</a:t>
            </a:r>
            <a:endParaRPr sz="60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000">
                <a:solidFill>
                  <a:srgbClr val="000000"/>
                </a:solidFill>
                <a:highlight>
                  <a:schemeClr val="lt1"/>
                </a:highlight>
              </a:rPr>
              <a:t>Sue Lightfoot-Horine, Library Director, Livingston County Library &amp; Missouri Evergreen Chair</a:t>
            </a:r>
            <a:endParaRPr sz="60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000">
                <a:solidFill>
                  <a:srgbClr val="000000"/>
                </a:solidFill>
                <a:highlight>
                  <a:schemeClr val="lt1"/>
                </a:highlight>
              </a:rPr>
              <a:t>Erica Rohlfs, MLIS, PMP, Senior Implementation Project Manager, Equinox Open Library Initiative</a:t>
            </a:r>
            <a:endParaRPr sz="6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  <a:highlight>
                  <a:schemeClr val="lt1"/>
                </a:highlight>
              </a:rPr>
              <a:t>2022 MLA Conference, Springfield, Mo.</a:t>
            </a:r>
            <a:endParaRPr sz="72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  <a:highlight>
                  <a:srgbClr val="FFFFFF"/>
                </a:highlight>
              </a:rPr>
              <a:t>Friday, September 30, 2022</a:t>
            </a:r>
            <a:endParaRPr sz="72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907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425"/>
              <a:buFont typeface="Arial"/>
              <a:buNone/>
            </a:pPr>
            <a:endParaRPr sz="3615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6700" y="995625"/>
            <a:ext cx="2950600" cy="26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84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Cataloging Materials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11" name="Google Shape;111;p22"/>
          <p:cNvSpPr txBox="1">
            <a:spLocks noGrp="1"/>
          </p:cNvSpPr>
          <p:nvPr>
            <p:ph type="subTitle" idx="1"/>
          </p:nvPr>
        </p:nvSpPr>
        <p:spPr>
          <a:xfrm>
            <a:off x="0" y="840300"/>
            <a:ext cx="9144000" cy="43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Remote Cataloging</a:t>
            </a:r>
            <a:endParaRPr sz="3000">
              <a:solidFill>
                <a:srgbClr val="000000"/>
              </a:solidFill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2600">
                <a:solidFill>
                  <a:srgbClr val="000000"/>
                </a:solidFill>
              </a:rPr>
              <a:t>Reynolds County Library received remote cataloging assistance from other ME libraries using a spreadsheet that listed the book information on it </a:t>
            </a:r>
            <a:endParaRPr sz="2600">
              <a:solidFill>
                <a:srgbClr val="000000"/>
              </a:solidFill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2600">
                <a:solidFill>
                  <a:srgbClr val="000000"/>
                </a:solidFill>
              </a:rPr>
              <a:t>Over 40,000 library items were individually entered into the Missouri Evergreen database.</a:t>
            </a:r>
            <a:endParaRPr sz="26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94">
                <a:solidFill>
                  <a:schemeClr val="dk1"/>
                </a:solidFill>
              </a:rPr>
              <a:t>  </a:t>
            </a:r>
            <a:endParaRPr sz="2694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9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>
                <a:solidFill>
                  <a:srgbClr val="000000"/>
                </a:solidFill>
              </a:rPr>
              <a:t>What is Resource Sharing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17" name="Google Shape;117;p23"/>
          <p:cNvSpPr txBox="1">
            <a:spLocks noGrp="1"/>
          </p:cNvSpPr>
          <p:nvPr>
            <p:ph type="subTitle" idx="1"/>
          </p:nvPr>
        </p:nvSpPr>
        <p:spPr>
          <a:xfrm>
            <a:off x="0" y="901200"/>
            <a:ext cx="9144000" cy="41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00000"/>
                </a:solidFill>
              </a:rPr>
              <a:t>Within Missouri Evergreen, resource sharing can be defined as the act of allowing patrons to request and check out materials from any members of the consortium.</a:t>
            </a:r>
            <a:endParaRPr sz="2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ME libraries share bibliographic records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Staff members with the appropriate permissions have the ability to view patron and item records held at other libraries</a:t>
            </a:r>
            <a:endParaRPr sz="24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92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>
                <a:solidFill>
                  <a:srgbClr val="000000"/>
                </a:solidFill>
              </a:rPr>
              <a:t>Resource Sharing Expectations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23" name="Google Shape;123;p24"/>
          <p:cNvSpPr txBox="1">
            <a:spLocks noGrp="1"/>
          </p:cNvSpPr>
          <p:nvPr>
            <p:ph type="subTitle" idx="1"/>
          </p:nvPr>
        </p:nvSpPr>
        <p:spPr>
          <a:xfrm>
            <a:off x="311700" y="921375"/>
            <a:ext cx="8520600" cy="38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75443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500">
                <a:solidFill>
                  <a:srgbClr val="000000"/>
                </a:solidFill>
              </a:rPr>
              <a:t>What materials ME libraries are expected to share</a:t>
            </a:r>
            <a:endParaRPr sz="2500">
              <a:solidFill>
                <a:srgbClr val="000000"/>
              </a:solidFill>
            </a:endParaRPr>
          </a:p>
          <a:p>
            <a:pPr marL="914400" lvl="1" indent="-36369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2300">
                <a:solidFill>
                  <a:srgbClr val="000000"/>
                </a:solidFill>
              </a:rPr>
              <a:t>Examples: Audiobooks, Books, DVDs</a:t>
            </a:r>
            <a:endParaRPr sz="2300">
              <a:solidFill>
                <a:srgbClr val="000000"/>
              </a:solidFill>
            </a:endParaRPr>
          </a:p>
          <a:p>
            <a:pPr marL="457200" lvl="0" indent="-375443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500">
                <a:solidFill>
                  <a:srgbClr val="000000"/>
                </a:solidFill>
              </a:rPr>
              <a:t>What materials ME libraries </a:t>
            </a:r>
            <a:r>
              <a:rPr lang="en" sz="2500" i="1">
                <a:solidFill>
                  <a:srgbClr val="000000"/>
                </a:solidFill>
              </a:rPr>
              <a:t>may</a:t>
            </a:r>
            <a:r>
              <a:rPr lang="en" sz="2500">
                <a:solidFill>
                  <a:srgbClr val="000000"/>
                </a:solidFill>
              </a:rPr>
              <a:t> choose </a:t>
            </a:r>
            <a:r>
              <a:rPr lang="en" sz="2500" i="1">
                <a:solidFill>
                  <a:srgbClr val="000000"/>
                </a:solidFill>
              </a:rPr>
              <a:t>not </a:t>
            </a:r>
            <a:r>
              <a:rPr lang="en" sz="2500">
                <a:solidFill>
                  <a:srgbClr val="000000"/>
                </a:solidFill>
              </a:rPr>
              <a:t>to share</a:t>
            </a:r>
            <a:endParaRPr sz="2500">
              <a:solidFill>
                <a:srgbClr val="000000"/>
              </a:solidFill>
            </a:endParaRPr>
          </a:p>
          <a:p>
            <a:pPr marL="914400" lvl="1" indent="-36369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2300">
                <a:solidFill>
                  <a:srgbClr val="000000"/>
                </a:solidFill>
              </a:rPr>
              <a:t>Examples: Hotspots, Laptops, Kits, Genealogy Materials</a:t>
            </a:r>
            <a:endParaRPr sz="2300">
              <a:solidFill>
                <a:srgbClr val="000000"/>
              </a:solidFill>
            </a:endParaRPr>
          </a:p>
          <a:p>
            <a:pPr marL="457200" lvl="0" indent="-36369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300">
                <a:solidFill>
                  <a:srgbClr val="000000"/>
                </a:solidFill>
              </a:rPr>
              <a:t>When incoming libraries are expected to begin sharing</a:t>
            </a:r>
            <a:endParaRPr sz="2300">
              <a:solidFill>
                <a:srgbClr val="000000"/>
              </a:solidFill>
            </a:endParaRPr>
          </a:p>
          <a:p>
            <a:pPr marL="457200" lvl="0" indent="-36369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300">
                <a:solidFill>
                  <a:srgbClr val="000000"/>
                </a:solidFill>
              </a:rPr>
              <a:t>How materials are to be packaged and shipped</a:t>
            </a:r>
            <a:endParaRPr sz="2300">
              <a:solidFill>
                <a:srgbClr val="000000"/>
              </a:solidFill>
            </a:endParaRPr>
          </a:p>
          <a:p>
            <a:pPr marL="457200" lvl="0" indent="-36369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300">
                <a:solidFill>
                  <a:srgbClr val="000000"/>
                </a:solidFill>
              </a:rPr>
              <a:t>Hold policy precedence</a:t>
            </a:r>
            <a:endParaRPr sz="2300">
              <a:solidFill>
                <a:srgbClr val="000000"/>
              </a:solidFill>
            </a:endParaRPr>
          </a:p>
          <a:p>
            <a:pPr marL="457200" lvl="0" indent="-36369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300">
                <a:solidFill>
                  <a:srgbClr val="000000"/>
                </a:solidFill>
              </a:rPr>
              <a:t>Circulation policy precedence </a:t>
            </a:r>
            <a:endParaRPr sz="2300">
              <a:solidFill>
                <a:srgbClr val="000000"/>
              </a:solidFill>
              <a:highlight>
                <a:srgbClr val="00FF00"/>
              </a:highlight>
            </a:endParaRPr>
          </a:p>
          <a:p>
            <a:pPr marL="457200" lvl="0" indent="-36369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300">
                <a:solidFill>
                  <a:srgbClr val="000000"/>
                </a:solidFill>
              </a:rPr>
              <a:t>Understanding the distinction between agreeing to share items within ME versus maintaining library autonomy </a:t>
            </a:r>
            <a:endParaRPr sz="2300">
              <a:solidFill>
                <a:srgbClr val="000000"/>
              </a:solidFill>
            </a:endParaRPr>
          </a:p>
          <a:p>
            <a:pPr marL="914400" lvl="1" indent="-36369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2300">
                <a:solidFill>
                  <a:srgbClr val="000000"/>
                </a:solidFill>
              </a:rPr>
              <a:t>Example:Your patrons may be limited to placing 2 DVDs on hold, while another ME library may allow 10 or even unlimited</a:t>
            </a:r>
            <a:endParaRPr sz="2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ctrTitle"/>
          </p:nvPr>
        </p:nvSpPr>
        <p:spPr>
          <a:xfrm>
            <a:off x="0" y="50625"/>
            <a:ext cx="9144000" cy="87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/>
              <a:t>Resource Sharing Expectations</a:t>
            </a:r>
            <a:r>
              <a:rPr lang="en" sz="3880"/>
              <a:t> cont.</a:t>
            </a:r>
            <a:endParaRPr sz="3880"/>
          </a:p>
        </p:txBody>
      </p:sp>
      <p:sp>
        <p:nvSpPr>
          <p:cNvPr id="129" name="Google Shape;129;p25"/>
          <p:cNvSpPr txBox="1">
            <a:spLocks noGrp="1"/>
          </p:cNvSpPr>
          <p:nvPr>
            <p:ph type="subTitle" idx="1"/>
          </p:nvPr>
        </p:nvSpPr>
        <p:spPr>
          <a:xfrm>
            <a:off x="0" y="921375"/>
            <a:ext cx="9144000" cy="42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Once you join Missouri Evergreen, expect a significant increase in the number of outgoing and incoming hold transits.</a:t>
            </a:r>
            <a:endParaRPr sz="2400">
              <a:solidFill>
                <a:srgbClr val="000000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You will initially see more outgoing items, until your patrons begin to fully utilize the ME hold options (learned through patron education)</a:t>
            </a:r>
            <a:endParaRPr sz="2100">
              <a:solidFill>
                <a:srgbClr val="000000"/>
              </a:solidFill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New libraries experience what the greater Evergreen community describes as the “</a:t>
            </a:r>
            <a:r>
              <a:rPr lang="en" sz="2300" b="1">
                <a:solidFill>
                  <a:srgbClr val="000000"/>
                </a:solidFill>
              </a:rPr>
              <a:t>Evergreen effect”</a:t>
            </a:r>
            <a:r>
              <a:rPr lang="en" sz="2300">
                <a:solidFill>
                  <a:srgbClr val="000000"/>
                </a:solidFill>
              </a:rPr>
              <a:t> - where joining into an Evergreen system results in this increase</a:t>
            </a:r>
            <a:endParaRPr sz="2300">
              <a:solidFill>
                <a:srgbClr val="000000"/>
              </a:solidFill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Incoming libraries should be prepared for this significant increase in hold request activity, in terms of staffing, workspace to accommodate the holds processing, materials needed</a:t>
            </a:r>
            <a:endParaRPr sz="2300">
              <a:solidFill>
                <a:srgbClr val="000000"/>
              </a:solidFill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Don’t forget about the mental preparation for this change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9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>
                <a:solidFill>
                  <a:srgbClr val="000000"/>
                </a:solidFill>
              </a:rPr>
              <a:t>Resource Sharing Statistics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35" name="Google Shape;135;p26"/>
          <p:cNvSpPr txBox="1">
            <a:spLocks noGrp="1"/>
          </p:cNvSpPr>
          <p:nvPr>
            <p:ph type="subTitle" idx="1"/>
          </p:nvPr>
        </p:nvSpPr>
        <p:spPr>
          <a:xfrm>
            <a:off x="0" y="698700"/>
            <a:ext cx="9144000" cy="44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u="sng">
                <a:solidFill>
                  <a:srgbClr val="000000"/>
                </a:solidFill>
              </a:rPr>
              <a:t>Carrollton Public Library</a:t>
            </a:r>
            <a:r>
              <a:rPr lang="en" sz="5500">
                <a:solidFill>
                  <a:srgbClr val="000000"/>
                </a:solidFill>
              </a:rPr>
              <a:t>  </a:t>
            </a:r>
            <a:endParaRPr sz="5500">
              <a:solidFill>
                <a:srgbClr val="000000"/>
              </a:solidFill>
            </a:endParaRPr>
          </a:p>
          <a:p>
            <a:pPr marL="457200" lvl="0" indent="-3051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707">
                <a:solidFill>
                  <a:srgbClr val="000000"/>
                </a:solidFill>
              </a:rPr>
              <a:t>Municipal library migration, August 2012 </a:t>
            </a:r>
            <a:endParaRPr sz="3707">
              <a:solidFill>
                <a:srgbClr val="000000"/>
              </a:solidFill>
            </a:endParaRPr>
          </a:p>
          <a:p>
            <a:pPr marL="457200" lvl="0" indent="-3051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707">
                <a:solidFill>
                  <a:srgbClr val="000000"/>
                </a:solidFill>
              </a:rPr>
              <a:t>Population less than 4,000</a:t>
            </a:r>
            <a:endParaRPr sz="3707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707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707">
                <a:solidFill>
                  <a:srgbClr val="000000"/>
                </a:solidFill>
              </a:rPr>
              <a:t>Then: </a:t>
            </a:r>
            <a:endParaRPr sz="3707">
              <a:solidFill>
                <a:srgbClr val="000000"/>
              </a:solidFill>
            </a:endParaRPr>
          </a:p>
          <a:p>
            <a:pPr marL="457200" lvl="0" indent="-3051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707">
                <a:solidFill>
                  <a:srgbClr val="000000"/>
                </a:solidFill>
              </a:rPr>
              <a:t>ILL included less than 10 items per month received from KCPL or MCPL</a:t>
            </a:r>
            <a:endParaRPr sz="3707">
              <a:solidFill>
                <a:srgbClr val="000000"/>
              </a:solidFill>
            </a:endParaRPr>
          </a:p>
          <a:p>
            <a:pPr marL="457200" lvl="0" indent="-3051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707">
                <a:solidFill>
                  <a:srgbClr val="000000"/>
                </a:solidFill>
              </a:rPr>
              <a:t>Annual ILL circulation was 110+/- with very intensive staff time to complete lending protocols</a:t>
            </a:r>
            <a:endParaRPr sz="3707">
              <a:solidFill>
                <a:srgbClr val="000000"/>
              </a:solidFill>
            </a:endParaRPr>
          </a:p>
          <a:p>
            <a:pPr marL="457200" lvl="0" indent="-3051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707">
                <a:solidFill>
                  <a:srgbClr val="000000"/>
                </a:solidFill>
              </a:rPr>
              <a:t>CPL loaned 0, zero, zilch items from their collection!</a:t>
            </a:r>
            <a:endParaRPr sz="3707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707">
                <a:solidFill>
                  <a:srgbClr val="000000"/>
                </a:solidFill>
              </a:rPr>
              <a:t>Now (2021 Materials): </a:t>
            </a:r>
            <a:endParaRPr sz="3707">
              <a:solidFill>
                <a:srgbClr val="000000"/>
              </a:solidFill>
            </a:endParaRPr>
          </a:p>
          <a:p>
            <a:pPr marL="457200" lvl="0" indent="-3051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707">
                <a:solidFill>
                  <a:srgbClr val="000000"/>
                </a:solidFill>
              </a:rPr>
              <a:t>ME Consortium Libraries materials Borrowed from CPL </a:t>
            </a:r>
            <a:r>
              <a:rPr lang="en" sz="3707" b="1">
                <a:solidFill>
                  <a:srgbClr val="000000"/>
                </a:solidFill>
              </a:rPr>
              <a:t>Total: 2583</a:t>
            </a:r>
            <a:endParaRPr sz="3707" b="1">
              <a:solidFill>
                <a:srgbClr val="000000"/>
              </a:solidFill>
            </a:endParaRPr>
          </a:p>
          <a:p>
            <a:pPr marL="457200" lvl="0" indent="-3051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707">
                <a:solidFill>
                  <a:srgbClr val="000000"/>
                </a:solidFill>
              </a:rPr>
              <a:t>CPL materials Loaned to ME Libraries </a:t>
            </a:r>
            <a:r>
              <a:rPr lang="en" sz="3707" b="1">
                <a:solidFill>
                  <a:srgbClr val="000000"/>
                </a:solidFill>
              </a:rPr>
              <a:t>Total: 2581</a:t>
            </a:r>
            <a:r>
              <a:rPr lang="en" sz="3707">
                <a:solidFill>
                  <a:srgbClr val="000000"/>
                </a:solidFill>
              </a:rPr>
              <a:t> </a:t>
            </a:r>
            <a:endParaRPr sz="3707">
              <a:solidFill>
                <a:srgbClr val="000000"/>
              </a:solidFill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u="sng">
                <a:solidFill>
                  <a:srgbClr val="000000"/>
                </a:solidFill>
              </a:rPr>
              <a:t>Reynolds County Library</a:t>
            </a:r>
            <a:r>
              <a:rPr lang="en" sz="5500">
                <a:solidFill>
                  <a:srgbClr val="000000"/>
                </a:solidFill>
              </a:rPr>
              <a:t>  </a:t>
            </a:r>
            <a:endParaRPr sz="5500">
              <a:solidFill>
                <a:srgbClr val="000000"/>
              </a:solidFill>
            </a:endParaRPr>
          </a:p>
          <a:p>
            <a:pPr marL="457200" lvl="0" indent="-31027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957">
                <a:solidFill>
                  <a:srgbClr val="000000"/>
                </a:solidFill>
              </a:rPr>
              <a:t>Regional Library system with 5 libraries, spread over 100 miles</a:t>
            </a:r>
            <a:endParaRPr sz="3957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957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957">
                <a:solidFill>
                  <a:srgbClr val="000000"/>
                </a:solidFill>
              </a:rPr>
              <a:t>Then: </a:t>
            </a:r>
            <a:endParaRPr sz="3957">
              <a:solidFill>
                <a:srgbClr val="000000"/>
              </a:solidFill>
            </a:endParaRPr>
          </a:p>
          <a:p>
            <a:pPr marL="457200" lvl="0" indent="-31027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957">
                <a:solidFill>
                  <a:srgbClr val="000000"/>
                </a:solidFill>
              </a:rPr>
              <a:t>ILL had less than 100 items borrowed from MCPL</a:t>
            </a:r>
            <a:endParaRPr sz="3957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957">
                <a:solidFill>
                  <a:srgbClr val="000000"/>
                </a:solidFill>
              </a:rPr>
              <a:t>Now:  </a:t>
            </a:r>
            <a:endParaRPr sz="3957">
              <a:solidFill>
                <a:srgbClr val="000000"/>
              </a:solidFill>
            </a:endParaRPr>
          </a:p>
          <a:p>
            <a:pPr marL="457200" lvl="0" indent="-31027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957">
                <a:solidFill>
                  <a:srgbClr val="000000"/>
                </a:solidFill>
              </a:rPr>
              <a:t>ME Consortium Libraries materials Borrowed from RCLD </a:t>
            </a:r>
            <a:r>
              <a:rPr lang="en" sz="3957" b="1">
                <a:solidFill>
                  <a:srgbClr val="000000"/>
                </a:solidFill>
              </a:rPr>
              <a:t>Total: 2935</a:t>
            </a:r>
            <a:endParaRPr sz="3957" b="1">
              <a:solidFill>
                <a:srgbClr val="000000"/>
              </a:solidFill>
            </a:endParaRPr>
          </a:p>
          <a:p>
            <a:pPr marL="457200" lvl="0" indent="-31027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957">
                <a:solidFill>
                  <a:srgbClr val="000000"/>
                </a:solidFill>
              </a:rPr>
              <a:t>RCLD materials Loaned to ME Libraries </a:t>
            </a:r>
            <a:r>
              <a:rPr lang="en" sz="3957" b="1">
                <a:solidFill>
                  <a:srgbClr val="000000"/>
                </a:solidFill>
              </a:rPr>
              <a:t>Total: 952</a:t>
            </a:r>
            <a:endParaRPr sz="3957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42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/>
              <a:t>What Resource Sharing Entails: Carrying It Out </a:t>
            </a:r>
            <a:endParaRPr sz="4000"/>
          </a:p>
        </p:txBody>
      </p:sp>
      <p:sp>
        <p:nvSpPr>
          <p:cNvPr id="141" name="Google Shape;141;p27"/>
          <p:cNvSpPr txBox="1">
            <a:spLocks noGrp="1"/>
          </p:cNvSpPr>
          <p:nvPr>
            <p:ph type="subTitle" idx="1"/>
          </p:nvPr>
        </p:nvSpPr>
        <p:spPr>
          <a:xfrm>
            <a:off x="0" y="1427400"/>
            <a:ext cx="9144000" cy="37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02124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084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Font typeface="Times New Roman"/>
              <a:buChar char="●"/>
            </a:pPr>
            <a:r>
              <a:rPr lang="en" sz="3500">
                <a:solidFill>
                  <a:srgbClr val="202124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Prepare Staff for the change of time and resources that will happen once resource sharing begins </a:t>
            </a:r>
            <a:endParaRPr sz="3500">
              <a:solidFill>
                <a:srgbClr val="202124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00">
              <a:solidFill>
                <a:srgbClr val="202124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084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Font typeface="Times New Roman"/>
              <a:buChar char="●"/>
            </a:pPr>
            <a:r>
              <a:rPr lang="en" sz="3500">
                <a:solidFill>
                  <a:srgbClr val="202124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Make space for physical items such as shelves, totes, and bags</a:t>
            </a:r>
            <a:endParaRPr sz="3500">
              <a:solidFill>
                <a:srgbClr val="202124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00">
              <a:solidFill>
                <a:srgbClr val="202124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084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Font typeface="Times New Roman"/>
              <a:buChar char="●"/>
            </a:pPr>
            <a:r>
              <a:rPr lang="en" sz="3500">
                <a:solidFill>
                  <a:srgbClr val="202124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Bubble wrap for DVDs and Audio Books</a:t>
            </a:r>
            <a:endParaRPr sz="3500">
              <a:solidFill>
                <a:srgbClr val="202124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74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Policy Considerations 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47" name="Google Shape;147;p28"/>
          <p:cNvSpPr txBox="1">
            <a:spLocks noGrp="1"/>
          </p:cNvSpPr>
          <p:nvPr>
            <p:ph type="subTitle" idx="1"/>
          </p:nvPr>
        </p:nvSpPr>
        <p:spPr>
          <a:xfrm>
            <a:off x="0" y="749400"/>
            <a:ext cx="9144000" cy="43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2">
                <a:solidFill>
                  <a:srgbClr val="000000"/>
                </a:solidFill>
              </a:rPr>
              <a:t>Library policy as a non-automated versus how those policies may change once automated</a:t>
            </a:r>
            <a:endParaRPr sz="2602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21">
              <a:solidFill>
                <a:srgbClr val="000000"/>
              </a:solidFill>
            </a:endParaRPr>
          </a:p>
          <a:p>
            <a:pPr marL="457200" lvl="0" indent="-37513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494">
                <a:solidFill>
                  <a:srgbClr val="000000"/>
                </a:solidFill>
              </a:rPr>
              <a:t>Many of Reynolds County Library Policies are in the process of changing due to the automation process.  </a:t>
            </a:r>
            <a:endParaRPr sz="2494">
              <a:solidFill>
                <a:srgbClr val="000000"/>
              </a:solidFill>
            </a:endParaRPr>
          </a:p>
          <a:p>
            <a:pPr marL="457200" lvl="0" indent="-37513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494">
                <a:solidFill>
                  <a:srgbClr val="000000"/>
                </a:solidFill>
              </a:rPr>
              <a:t>Our old workflow of checkout cards and patron signatures no longer works in an automated environment. </a:t>
            </a:r>
            <a:endParaRPr sz="2494">
              <a:solidFill>
                <a:srgbClr val="000000"/>
              </a:solidFill>
            </a:endParaRPr>
          </a:p>
          <a:p>
            <a:pPr marL="457200" lvl="0" indent="-37513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494">
                <a:solidFill>
                  <a:srgbClr val="000000"/>
                </a:solidFill>
              </a:rPr>
              <a:t>Going Fines Free? Your patrons may still be held accountable to the other MEC libraries’ materials.</a:t>
            </a:r>
            <a:endParaRPr sz="2494">
              <a:solidFill>
                <a:srgbClr val="000000"/>
              </a:solidFill>
            </a:endParaRPr>
          </a:p>
          <a:p>
            <a:pPr marL="457200" lvl="0" indent="-37513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494">
                <a:solidFill>
                  <a:srgbClr val="000000"/>
                </a:solidFill>
              </a:rPr>
              <a:t>Collection Development or Selection Policy</a:t>
            </a:r>
            <a:endParaRPr sz="2494">
              <a:solidFill>
                <a:srgbClr val="000000"/>
              </a:solidFill>
            </a:endParaRPr>
          </a:p>
          <a:p>
            <a:pPr marL="457200" lvl="0" indent="-37513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494">
                <a:solidFill>
                  <a:srgbClr val="000000"/>
                </a:solidFill>
              </a:rPr>
              <a:t>Weeding Policy</a:t>
            </a:r>
            <a:endParaRPr sz="2494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9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36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/>
              <a:t>Expectations of Library Staff during the Implementation</a:t>
            </a:r>
            <a:endParaRPr sz="4000"/>
          </a:p>
        </p:txBody>
      </p:sp>
      <p:sp>
        <p:nvSpPr>
          <p:cNvPr id="153" name="Google Shape;153;p29"/>
          <p:cNvSpPr txBox="1">
            <a:spLocks noGrp="1"/>
          </p:cNvSpPr>
          <p:nvPr>
            <p:ph type="subTitle" idx="1"/>
          </p:nvPr>
        </p:nvSpPr>
        <p:spPr>
          <a:xfrm>
            <a:off x="0" y="1366800"/>
            <a:ext cx="9144000" cy="377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2311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6"/>
              <a:buChar char="●"/>
            </a:pPr>
            <a:r>
              <a:rPr lang="en" sz="1475">
                <a:solidFill>
                  <a:srgbClr val="000000"/>
                </a:solidFill>
              </a:rPr>
              <a:t>Assign a staff member to act as the library project manager and primary contact for Equinox during the implementation</a:t>
            </a:r>
            <a:endParaRPr sz="1475">
              <a:solidFill>
                <a:srgbClr val="000000"/>
              </a:solidFill>
            </a:endParaRPr>
          </a:p>
          <a:p>
            <a:pPr marL="457200" lvl="0" indent="-322311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6"/>
              <a:buChar char="●"/>
            </a:pPr>
            <a:r>
              <a:rPr lang="en" sz="1475">
                <a:solidFill>
                  <a:srgbClr val="000000"/>
                </a:solidFill>
              </a:rPr>
              <a:t>Ensure one or more staff members, familiar with your library’s patrons, policies, and items will participate in the implementation</a:t>
            </a:r>
            <a:endParaRPr sz="1475">
              <a:solidFill>
                <a:srgbClr val="000000"/>
              </a:solidFill>
            </a:endParaRPr>
          </a:p>
          <a:p>
            <a:pPr marL="914400" lvl="1" indent="-322311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6"/>
              <a:buChar char="○"/>
            </a:pPr>
            <a:r>
              <a:rPr lang="en" sz="1475">
                <a:solidFill>
                  <a:srgbClr val="000000"/>
                </a:solidFill>
              </a:rPr>
              <a:t>It’s helpful to include your primary cataloger and/or circulation supervisor in the data and policy mapping discussions</a:t>
            </a:r>
            <a:endParaRPr sz="1475">
              <a:solidFill>
                <a:srgbClr val="000000"/>
              </a:solidFill>
            </a:endParaRPr>
          </a:p>
          <a:p>
            <a:pPr marL="457200" lvl="0" indent="-322311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6"/>
              <a:buChar char="●"/>
            </a:pPr>
            <a:r>
              <a:rPr lang="en" sz="1475">
                <a:solidFill>
                  <a:srgbClr val="000000"/>
                </a:solidFill>
              </a:rPr>
              <a:t>Ensure staff can participate in training on your new ILS</a:t>
            </a:r>
            <a:endParaRPr sz="1475">
              <a:solidFill>
                <a:srgbClr val="000000"/>
              </a:solidFill>
            </a:endParaRPr>
          </a:p>
          <a:p>
            <a:pPr marL="914400" lvl="1" indent="-322311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6"/>
              <a:buChar char="○"/>
            </a:pPr>
            <a:r>
              <a:rPr lang="en" sz="1475">
                <a:solidFill>
                  <a:srgbClr val="000000"/>
                </a:solidFill>
              </a:rPr>
              <a:t>We generally recommend that all staff attend the Circulation training</a:t>
            </a:r>
            <a:endParaRPr sz="1475">
              <a:solidFill>
                <a:srgbClr val="000000"/>
              </a:solidFill>
            </a:endParaRPr>
          </a:p>
          <a:p>
            <a:pPr marL="1371600" lvl="2" indent="-322311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6"/>
              <a:buChar char="■"/>
            </a:pPr>
            <a:r>
              <a:rPr lang="en" sz="1475">
                <a:solidFill>
                  <a:srgbClr val="000000"/>
                </a:solidFill>
              </a:rPr>
              <a:t>This may require you to adjust staff schedules and/or close the library for staff development</a:t>
            </a:r>
            <a:endParaRPr sz="1475">
              <a:solidFill>
                <a:srgbClr val="000000"/>
              </a:solidFill>
            </a:endParaRPr>
          </a:p>
          <a:p>
            <a:pPr marL="914400" lvl="1" indent="-322311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6"/>
              <a:buChar char="○"/>
            </a:pPr>
            <a:r>
              <a:rPr lang="en" sz="1475">
                <a:solidFill>
                  <a:srgbClr val="000000"/>
                </a:solidFill>
              </a:rPr>
              <a:t>Administration, Cataloging, and Reports are generally attended by staff specific to these workflows</a:t>
            </a:r>
            <a:endParaRPr sz="1475">
              <a:solidFill>
                <a:srgbClr val="000000"/>
              </a:solidFill>
            </a:endParaRPr>
          </a:p>
          <a:p>
            <a:pPr marL="457200" lvl="0" indent="-322311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6"/>
              <a:buChar char="●"/>
            </a:pPr>
            <a:r>
              <a:rPr lang="en" sz="1475">
                <a:solidFill>
                  <a:srgbClr val="000000"/>
                </a:solidFill>
              </a:rPr>
              <a:t>Assign designated staff to carefully review the migrated data during the testing period and 30 day post-production period</a:t>
            </a:r>
            <a:endParaRPr sz="1475">
              <a:solidFill>
                <a:srgbClr val="000000"/>
              </a:solidFill>
            </a:endParaRPr>
          </a:p>
          <a:p>
            <a:pPr marL="457200" lvl="0" indent="-322311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76"/>
              <a:buChar char="●"/>
            </a:pPr>
            <a:r>
              <a:rPr lang="en" sz="1475">
                <a:solidFill>
                  <a:srgbClr val="000000"/>
                </a:solidFill>
              </a:rPr>
              <a:t>Work with your third-party vendors, making them aware of your migration and any patron authentication / sign-on requirements</a:t>
            </a:r>
            <a:endParaRPr sz="1475">
              <a:solidFill>
                <a:srgbClr val="000000"/>
              </a:solidFill>
            </a:endParaRPr>
          </a:p>
          <a:p>
            <a:pPr marL="4572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1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85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>
                <a:solidFill>
                  <a:srgbClr val="000000"/>
                </a:solidFill>
              </a:rPr>
              <a:t>Stakeholder Communication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59" name="Google Shape;159;p30"/>
          <p:cNvSpPr txBox="1">
            <a:spLocks noGrp="1"/>
          </p:cNvSpPr>
          <p:nvPr>
            <p:ph type="subTitle" idx="1"/>
          </p:nvPr>
        </p:nvSpPr>
        <p:spPr>
          <a:xfrm>
            <a:off x="0" y="850500"/>
            <a:ext cx="9144000" cy="42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Change is hard. The key is communication!</a:t>
            </a:r>
            <a:endParaRPr sz="3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Missouri Evergreen Consortium - a whole lot of new friends and mentors!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Board Members - explain ILS difference &amp; savings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Staff - prepare them for changes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Patrons - patron education is paramount</a:t>
            </a:r>
            <a:endParaRPr sz="24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93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>
                <a:solidFill>
                  <a:srgbClr val="000000"/>
                </a:solidFill>
              </a:rPr>
              <a:t>Was all of the hard work worth it?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65" name="Google Shape;165;p31"/>
          <p:cNvSpPr txBox="1">
            <a:spLocks noGrp="1"/>
          </p:cNvSpPr>
          <p:nvPr>
            <p:ph type="subTitle" idx="1"/>
          </p:nvPr>
        </p:nvSpPr>
        <p:spPr>
          <a:xfrm>
            <a:off x="0" y="1823400"/>
            <a:ext cx="9144000" cy="33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594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00000"/>
                </a:solidFill>
              </a:rPr>
              <a:t>Many of our library patrons never had a library card to carry.</a:t>
            </a:r>
            <a:endParaRPr sz="2600">
              <a:solidFill>
                <a:srgbClr val="000000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94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6" name="Google Shape;166;p31"/>
          <p:cNvSpPr txBox="1"/>
          <p:nvPr/>
        </p:nvSpPr>
        <p:spPr>
          <a:xfrm>
            <a:off x="0" y="1374975"/>
            <a:ext cx="9144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Yes!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0" y="162000"/>
            <a:ext cx="8520600" cy="67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>
                <a:solidFill>
                  <a:srgbClr val="000000"/>
                </a:solidFill>
              </a:rPr>
              <a:t>Restoring Connections</a:t>
            </a:r>
            <a:r>
              <a:rPr lang="en" sz="4000"/>
              <a:t> </a:t>
            </a:r>
            <a:endParaRPr sz="4000"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0" y="802000"/>
            <a:ext cx="9144000" cy="40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endParaRPr sz="259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2400">
                <a:solidFill>
                  <a:srgbClr val="000000"/>
                </a:solidFill>
              </a:rPr>
              <a:t>When COVID hit, Reynold’s County Library management realized that being non-automated left them with little opportunities to stay connected with their patrons.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2400">
                <a:solidFill>
                  <a:srgbClr val="000000"/>
                </a:solidFill>
              </a:rPr>
              <a:t>While the libraries were closed and/or limited staffing, patrons did not have access to an online catalog to browse and place items on hold.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2400">
                <a:solidFill>
                  <a:srgbClr val="000000"/>
                </a:solidFill>
              </a:rPr>
              <a:t>Megan and the former Director, Pat, recognized the needed to automate their 5 branches and provide a better way to offer services to their patrons.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>
            <a:spLocks noGrp="1"/>
          </p:cNvSpPr>
          <p:nvPr>
            <p:ph type="ctrTitle"/>
          </p:nvPr>
        </p:nvSpPr>
        <p:spPr>
          <a:xfrm>
            <a:off x="261075" y="141750"/>
            <a:ext cx="8520600" cy="63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/>
              <a:t>Questions?</a:t>
            </a:r>
            <a:endParaRPr sz="4000"/>
          </a:p>
        </p:txBody>
      </p:sp>
      <p:sp>
        <p:nvSpPr>
          <p:cNvPr id="172" name="Google Shape;172;p32"/>
          <p:cNvSpPr txBox="1">
            <a:spLocks noGrp="1"/>
          </p:cNvSpPr>
          <p:nvPr>
            <p:ph type="subTitle" idx="1"/>
          </p:nvPr>
        </p:nvSpPr>
        <p:spPr>
          <a:xfrm>
            <a:off x="392700" y="1039900"/>
            <a:ext cx="8520600" cy="13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000000"/>
                </a:solidFill>
                <a:highlight>
                  <a:srgbClr val="FFFFFF"/>
                </a:highlight>
              </a:rPr>
              <a:t>Thank you for joining us! We would also like to acknowledge our families and colleagues who helped make it possible for us to be here together this afternoon.</a:t>
            </a:r>
            <a:endParaRPr sz="9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274" i="1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522">
              <a:solidFill>
                <a:srgbClr val="202124"/>
              </a:solidFill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1400">
              <a:solidFill>
                <a:srgbClr val="2021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3" name="Google Shape;17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9077" y="2406712"/>
            <a:ext cx="3066398" cy="273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8625" y="3353250"/>
            <a:ext cx="3931800" cy="84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>
            <a:spLocks noGrp="1"/>
          </p:cNvSpPr>
          <p:nvPr>
            <p:ph type="ctrTitle"/>
          </p:nvPr>
        </p:nvSpPr>
        <p:spPr>
          <a:xfrm>
            <a:off x="261075" y="0"/>
            <a:ext cx="8520600" cy="81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Contact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80" name="Google Shape;180;p33"/>
          <p:cNvSpPr txBox="1">
            <a:spLocks noGrp="1"/>
          </p:cNvSpPr>
          <p:nvPr>
            <p:ph type="subTitle" idx="1"/>
          </p:nvPr>
        </p:nvSpPr>
        <p:spPr>
          <a:xfrm>
            <a:off x="311700" y="810000"/>
            <a:ext cx="8520600" cy="425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  <a:highlight>
                  <a:srgbClr val="FFFFFF"/>
                </a:highlight>
              </a:rPr>
              <a:t>Megan Bishop, Library Director,</a:t>
            </a:r>
            <a:r>
              <a:rPr lang="en" sz="7200">
                <a:solidFill>
                  <a:srgbClr val="000000"/>
                </a:solidFill>
                <a:highlight>
                  <a:schemeClr val="lt1"/>
                </a:highlight>
              </a:rPr>
              <a:t> Reynolds County Library District</a:t>
            </a:r>
            <a:endParaRPr sz="72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reynoldscountylibrary@yahoo.com</a:t>
            </a:r>
            <a:endParaRPr sz="7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7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7322">
                <a:solidFill>
                  <a:srgbClr val="000000"/>
                </a:solidFill>
              </a:rPr>
              <a:t>Mickey Coalwell, Executive Director, Missouri Evergreen Consortium </a:t>
            </a:r>
            <a:r>
              <a:rPr lang="en" sz="7322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director@moevergreenlibraries.org</a:t>
            </a:r>
            <a:endParaRPr sz="7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  <a:highlight>
                  <a:srgbClr val="FFFFFF"/>
                </a:highlight>
              </a:rPr>
              <a:t>Sue Lightfoot-Horine, Library Director</a:t>
            </a:r>
            <a:r>
              <a:rPr lang="en" sz="7200">
                <a:solidFill>
                  <a:srgbClr val="000000"/>
                </a:solidFill>
                <a:highlight>
                  <a:schemeClr val="lt1"/>
                </a:highlight>
              </a:rPr>
              <a:t>, Livingston County Library</a:t>
            </a:r>
            <a:endParaRPr sz="72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u="sng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director@livingstoncountylibrary.org</a:t>
            </a:r>
            <a:endParaRPr sz="7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7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  <a:highlight>
                  <a:srgbClr val="FFFFFF"/>
                </a:highlight>
              </a:rPr>
              <a:t>Erica Rohlfs, </a:t>
            </a:r>
            <a:r>
              <a:rPr lang="en" sz="7200">
                <a:solidFill>
                  <a:srgbClr val="000000"/>
                </a:solidFill>
                <a:highlight>
                  <a:schemeClr val="lt1"/>
                </a:highlight>
              </a:rPr>
              <a:t>Senior Project Manager, Equinox Open Library Initiative</a:t>
            </a:r>
            <a:r>
              <a:rPr lang="en" sz="7200">
                <a:solidFill>
                  <a:srgbClr val="202124"/>
                </a:solidFill>
                <a:highlight>
                  <a:srgbClr val="FFFFFF"/>
                </a:highlight>
              </a:rPr>
              <a:t> </a:t>
            </a:r>
            <a:r>
              <a:rPr lang="en" sz="7200" u="sng">
                <a:solidFill>
                  <a:schemeClr val="hlink"/>
                </a:solidFill>
                <a:highlight>
                  <a:srgbClr val="FFFFFF"/>
                </a:highlight>
                <a:hlinkClick r:id="rId6"/>
              </a:rPr>
              <a:t>erica.rohlfs@equinoxoli.org</a:t>
            </a:r>
            <a:endParaRPr sz="7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522">
              <a:solidFill>
                <a:srgbClr val="202124"/>
              </a:solidFill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22">
              <a:solidFill>
                <a:srgbClr val="20212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522">
              <a:solidFill>
                <a:srgbClr val="20212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1400">
              <a:solidFill>
                <a:srgbClr val="2021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>
            <a:spLocks noGrp="1"/>
          </p:cNvSpPr>
          <p:nvPr>
            <p:ph type="ctrTitle"/>
          </p:nvPr>
        </p:nvSpPr>
        <p:spPr>
          <a:xfrm>
            <a:off x="261075" y="0"/>
            <a:ext cx="8520600" cy="81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Websites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86" name="Google Shape;186;p34"/>
          <p:cNvSpPr txBox="1">
            <a:spLocks noGrp="1"/>
          </p:cNvSpPr>
          <p:nvPr>
            <p:ph type="subTitle" idx="1"/>
          </p:nvPr>
        </p:nvSpPr>
        <p:spPr>
          <a:xfrm>
            <a:off x="2367825" y="810000"/>
            <a:ext cx="6625200" cy="4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>
                <a:solidFill>
                  <a:srgbClr val="000000"/>
                </a:solidFill>
                <a:highlight>
                  <a:srgbClr val="FFFFFF"/>
                </a:highlight>
              </a:rPr>
              <a:t>Missouri Evergreen</a:t>
            </a:r>
            <a:r>
              <a:rPr lang="en" sz="8800">
                <a:solidFill>
                  <a:srgbClr val="202124"/>
                </a:solidFill>
                <a:highlight>
                  <a:srgbClr val="FFFFFF"/>
                </a:highlight>
              </a:rPr>
              <a:t> </a:t>
            </a:r>
            <a:r>
              <a:rPr lang="en" sz="8800" u="sng">
                <a:solidFill>
                  <a:schemeClr val="hlink"/>
                </a:solidFill>
                <a:hlinkClick r:id="rId3"/>
              </a:rPr>
              <a:t>http://moevergreenlibraries.org</a:t>
            </a:r>
            <a:endParaRPr sz="8800">
              <a:solidFill>
                <a:srgbClr val="20212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>
                <a:solidFill>
                  <a:srgbClr val="202124"/>
                </a:solidFill>
              </a:rPr>
              <a:t> </a:t>
            </a:r>
            <a:endParaRPr sz="8800">
              <a:solidFill>
                <a:srgbClr val="20212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400">
              <a:solidFill>
                <a:srgbClr val="20212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20212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20212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20212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1400">
              <a:solidFill>
                <a:srgbClr val="2021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7" name="Google Shape;187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1450" y="264250"/>
            <a:ext cx="1733550" cy="154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4"/>
          <p:cNvSpPr txBox="1"/>
          <p:nvPr/>
        </p:nvSpPr>
        <p:spPr>
          <a:xfrm>
            <a:off x="3458925" y="1813225"/>
            <a:ext cx="5534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Evergreen Community</a:t>
            </a:r>
            <a:r>
              <a:rPr lang="en" sz="1900">
                <a:solidFill>
                  <a:srgbClr val="202124"/>
                </a:solidFill>
              </a:rPr>
              <a:t> </a:t>
            </a:r>
            <a:r>
              <a:rPr lang="en" sz="1900" u="sng">
                <a:solidFill>
                  <a:schemeClr val="hlink"/>
                </a:solidFill>
                <a:hlinkClick r:id="rId5"/>
              </a:rPr>
              <a:t>https://evergreen-ils.org</a:t>
            </a:r>
            <a:endParaRPr/>
          </a:p>
        </p:txBody>
      </p:sp>
      <p:sp>
        <p:nvSpPr>
          <p:cNvPr id="189" name="Google Shape;189;p34"/>
          <p:cNvSpPr txBox="1"/>
          <p:nvPr/>
        </p:nvSpPr>
        <p:spPr>
          <a:xfrm>
            <a:off x="3458925" y="2523275"/>
            <a:ext cx="42255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Equinox</a:t>
            </a:r>
            <a:r>
              <a:rPr lang="en" sz="1900">
                <a:solidFill>
                  <a:srgbClr val="202124"/>
                </a:solidFill>
              </a:rPr>
              <a:t> </a:t>
            </a:r>
            <a:r>
              <a:rPr lang="en" sz="1900" u="sng">
                <a:solidFill>
                  <a:schemeClr val="hlink"/>
                </a:solidFill>
                <a:hlinkClick r:id="rId6"/>
              </a:rPr>
              <a:t>https://www.equinoxoli.org</a:t>
            </a:r>
            <a:endParaRPr sz="1900">
              <a:solidFill>
                <a:srgbClr val="202124"/>
              </a:solidFill>
            </a:endParaRPr>
          </a:p>
        </p:txBody>
      </p:sp>
      <p:pic>
        <p:nvPicPr>
          <p:cNvPr id="190" name="Google Shape;190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1075" y="1813050"/>
            <a:ext cx="2616056" cy="4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61075" y="2481063"/>
            <a:ext cx="2616050" cy="561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61080" y="3273200"/>
            <a:ext cx="1794296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61075" y="4257825"/>
            <a:ext cx="3090302" cy="69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4"/>
          <p:cNvSpPr txBox="1"/>
          <p:nvPr/>
        </p:nvSpPr>
        <p:spPr>
          <a:xfrm>
            <a:off x="3458925" y="3293450"/>
            <a:ext cx="56850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Livingston County Library </a:t>
            </a:r>
            <a:r>
              <a:rPr lang="en" sz="1900" u="sng">
                <a:solidFill>
                  <a:schemeClr val="hlink"/>
                </a:solidFill>
                <a:hlinkClick r:id="rId11"/>
              </a:rPr>
              <a:t>https://www.livingstoncountylibrary.org</a:t>
            </a:r>
            <a:endParaRPr sz="1900"/>
          </a:p>
        </p:txBody>
      </p:sp>
      <p:sp>
        <p:nvSpPr>
          <p:cNvPr id="195" name="Google Shape;195;p34"/>
          <p:cNvSpPr txBox="1"/>
          <p:nvPr/>
        </p:nvSpPr>
        <p:spPr>
          <a:xfrm>
            <a:off x="3458925" y="4257850"/>
            <a:ext cx="5430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Reynolds County Library District </a:t>
            </a:r>
            <a:r>
              <a:rPr lang="en" sz="1900" u="sng">
                <a:solidFill>
                  <a:schemeClr val="hlink"/>
                </a:solidFill>
                <a:hlinkClick r:id="rId12"/>
              </a:rPr>
              <a:t>http://reynoldscountylibrary.missouri.org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ctrTitle"/>
          </p:nvPr>
        </p:nvSpPr>
        <p:spPr>
          <a:xfrm>
            <a:off x="311700" y="172125"/>
            <a:ext cx="85206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>
                <a:solidFill>
                  <a:srgbClr val="000000"/>
                </a:solidFill>
              </a:rPr>
              <a:t>Implementation Considerations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1"/>
          </p:nvPr>
        </p:nvSpPr>
        <p:spPr>
          <a:xfrm>
            <a:off x="0" y="840375"/>
            <a:ext cx="9144000" cy="425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Grant Process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Missouri Evergreen Onboarding Support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Weeding Your Collection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Patron and Item Barcodes / Rebarcoding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Cataloging Materials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Resource Sharing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Policy changes -Thinking about the future as an automated library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Library staff expectations during the implementation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Stakeholder communication</a:t>
            </a:r>
            <a:endParaRPr sz="2400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70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Grant Process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"/>
          </p:nvPr>
        </p:nvSpPr>
        <p:spPr>
          <a:xfrm>
            <a:off x="0" y="708900"/>
            <a:ext cx="9144000" cy="44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Cost Considerations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18">
              <a:solidFill>
                <a:srgbClr val="000000"/>
              </a:solidFill>
            </a:endParaRPr>
          </a:p>
          <a:p>
            <a:pPr marL="457200" lvl="0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1300">
                <a:solidFill>
                  <a:srgbClr val="000000"/>
                </a:solidFill>
              </a:rPr>
              <a:t>Peripheral Devices</a:t>
            </a:r>
            <a:endParaRPr sz="1300">
              <a:solidFill>
                <a:srgbClr val="000000"/>
              </a:solidFill>
            </a:endParaRPr>
          </a:p>
          <a:p>
            <a:pPr marL="914400" lvl="1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1300">
                <a:solidFill>
                  <a:srgbClr val="000000"/>
                </a:solidFill>
              </a:rPr>
              <a:t>Circulation Computers </a:t>
            </a:r>
            <a:endParaRPr sz="1300">
              <a:solidFill>
                <a:srgbClr val="000000"/>
              </a:solidFill>
            </a:endParaRPr>
          </a:p>
          <a:p>
            <a:pPr marL="914400" lvl="1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1300">
                <a:solidFill>
                  <a:srgbClr val="000000"/>
                </a:solidFill>
              </a:rPr>
              <a:t>Scanners</a:t>
            </a:r>
            <a:endParaRPr sz="1300">
              <a:solidFill>
                <a:srgbClr val="000000"/>
              </a:solidFill>
            </a:endParaRPr>
          </a:p>
          <a:p>
            <a:pPr marL="914400" lvl="1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1300">
                <a:solidFill>
                  <a:srgbClr val="000000"/>
                </a:solidFill>
              </a:rPr>
              <a:t>Printers</a:t>
            </a:r>
            <a:endParaRPr sz="1300">
              <a:solidFill>
                <a:srgbClr val="000000"/>
              </a:solidFill>
            </a:endParaRPr>
          </a:p>
          <a:p>
            <a:pPr marL="1371600" lvl="2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■"/>
            </a:pPr>
            <a:r>
              <a:rPr lang="en" sz="1300">
                <a:solidFill>
                  <a:srgbClr val="000000"/>
                </a:solidFill>
              </a:rPr>
              <a:t>Receipt Printers (and paper)</a:t>
            </a:r>
            <a:endParaRPr sz="1300">
              <a:solidFill>
                <a:srgbClr val="000000"/>
              </a:solidFill>
            </a:endParaRPr>
          </a:p>
          <a:p>
            <a:pPr marL="1371600" lvl="2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■"/>
            </a:pPr>
            <a:r>
              <a:rPr lang="en" sz="1300">
                <a:solidFill>
                  <a:srgbClr val="000000"/>
                </a:solidFill>
              </a:rPr>
              <a:t>Spine Label Printer</a:t>
            </a:r>
            <a:endParaRPr sz="1300">
              <a:solidFill>
                <a:srgbClr val="000000"/>
              </a:solidFill>
            </a:endParaRPr>
          </a:p>
          <a:p>
            <a:pPr marL="1371600" lvl="2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■"/>
            </a:pPr>
            <a:r>
              <a:rPr lang="en" sz="1300">
                <a:solidFill>
                  <a:srgbClr val="000000"/>
                </a:solidFill>
              </a:rPr>
              <a:t>Business Printer (ex. Needing color prints of promotional materials - Reynolds’ didn’t even have a color printer)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000000"/>
              </a:solidFill>
            </a:endParaRPr>
          </a:p>
          <a:p>
            <a:pPr marL="457200" lvl="0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1300">
                <a:solidFill>
                  <a:srgbClr val="000000"/>
                </a:solidFill>
              </a:rPr>
              <a:t>Barcodes and Cataloging Supplies</a:t>
            </a:r>
            <a:endParaRPr sz="1300">
              <a:solidFill>
                <a:srgbClr val="000000"/>
              </a:solidFill>
            </a:endParaRPr>
          </a:p>
          <a:p>
            <a:pPr marL="914400" lvl="1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1300">
                <a:solidFill>
                  <a:srgbClr val="000000"/>
                </a:solidFill>
              </a:rPr>
              <a:t>Patron Barcodes</a:t>
            </a:r>
            <a:endParaRPr sz="1300">
              <a:solidFill>
                <a:srgbClr val="000000"/>
              </a:solidFill>
            </a:endParaRPr>
          </a:p>
          <a:p>
            <a:pPr marL="914400" lvl="1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1300">
                <a:solidFill>
                  <a:srgbClr val="000000"/>
                </a:solidFill>
              </a:rPr>
              <a:t>Item Barcodes</a:t>
            </a:r>
            <a:endParaRPr sz="1300">
              <a:solidFill>
                <a:srgbClr val="000000"/>
              </a:solidFill>
            </a:endParaRPr>
          </a:p>
          <a:p>
            <a:pPr marL="914400" lvl="1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1300">
                <a:solidFill>
                  <a:srgbClr val="000000"/>
                </a:solidFill>
              </a:rPr>
              <a:t>Spine Labels and Label Protectors </a:t>
            </a:r>
            <a:endParaRPr sz="1300">
              <a:solidFill>
                <a:srgbClr val="000000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000000"/>
              </a:solidFill>
            </a:endParaRPr>
          </a:p>
          <a:p>
            <a:pPr marL="457200" lvl="0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1300">
                <a:solidFill>
                  <a:srgbClr val="000000"/>
                </a:solidFill>
              </a:rPr>
              <a:t>Resource sharing </a:t>
            </a:r>
            <a:endParaRPr sz="1300">
              <a:solidFill>
                <a:srgbClr val="000000"/>
              </a:solidFill>
            </a:endParaRPr>
          </a:p>
          <a:p>
            <a:pPr marL="914400" lvl="1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1300">
                <a:solidFill>
                  <a:srgbClr val="000000"/>
                </a:solidFill>
              </a:rPr>
              <a:t>Totes/packaging</a:t>
            </a:r>
            <a:endParaRPr sz="1300">
              <a:solidFill>
                <a:srgbClr val="000000"/>
              </a:solidFill>
            </a:endParaRPr>
          </a:p>
          <a:p>
            <a:pPr marL="914400" lvl="1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1300">
                <a:solidFill>
                  <a:srgbClr val="000000"/>
                </a:solidFill>
              </a:rPr>
              <a:t>Shelving and Physical Spaces</a:t>
            </a:r>
            <a:endParaRPr sz="1300">
              <a:solidFill>
                <a:srgbClr val="000000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000000"/>
              </a:solidFill>
            </a:endParaRPr>
          </a:p>
          <a:p>
            <a:pPr marL="457200" lvl="0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1300">
                <a:solidFill>
                  <a:srgbClr val="000000"/>
                </a:solidFill>
              </a:rPr>
              <a:t>Staff hours </a:t>
            </a:r>
            <a:endParaRPr sz="1300">
              <a:solidFill>
                <a:srgbClr val="000000"/>
              </a:solidFill>
            </a:endParaRPr>
          </a:p>
          <a:p>
            <a:pPr marL="914400" lvl="1" indent="-30495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1300">
                <a:solidFill>
                  <a:srgbClr val="000000"/>
                </a:solidFill>
              </a:rPr>
              <a:t>Additional time needed for training, weeding, rebarcoding, cataloging</a:t>
            </a:r>
            <a:endParaRPr sz="1300">
              <a:solidFill>
                <a:srgbClr val="000000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84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000000"/>
                </a:solidFill>
              </a:rPr>
              <a:t>Missouri Evergreen Onboarding Support</a:t>
            </a:r>
            <a:endParaRPr sz="3900">
              <a:solidFill>
                <a:srgbClr val="000000"/>
              </a:solidFill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subTitle" idx="1"/>
          </p:nvPr>
        </p:nvSpPr>
        <p:spPr>
          <a:xfrm>
            <a:off x="0" y="840300"/>
            <a:ext cx="9144000" cy="43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Onboarding support is crucial for non-automated libraries.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ME offers:</a:t>
            </a:r>
            <a:endParaRPr sz="24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Onboarding Team consisting of  Migration Coordinator (ME Executive Director); Migration Partner (Library who migrated from same ILS or neighboring ME library); Equinox Training Team; and ME Consortium Cataloger.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Cataloging Training - Basic and Advanced Cataloging Self Paced Courses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Circulation Training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Resources - Missouri Evergreen has six (6) email listservs to keep membership updated about new developments and to collaborate on issues.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Resource Sharing is delayed between 2 and 4 weeks to allow new libraries time to acclimate.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As a consortium </a:t>
            </a:r>
            <a:r>
              <a:rPr lang="en" sz="1800" b="1">
                <a:solidFill>
                  <a:srgbClr val="000000"/>
                </a:solidFill>
              </a:rPr>
              <a:t>governed </a:t>
            </a:r>
            <a:r>
              <a:rPr lang="en" sz="1800">
                <a:solidFill>
                  <a:srgbClr val="000000"/>
                </a:solidFill>
              </a:rPr>
              <a:t>and </a:t>
            </a:r>
            <a:r>
              <a:rPr lang="en" sz="1800" b="1">
                <a:solidFill>
                  <a:srgbClr val="000000"/>
                </a:solidFill>
              </a:rPr>
              <a:t>supported </a:t>
            </a:r>
            <a:r>
              <a:rPr lang="en" sz="1800">
                <a:solidFill>
                  <a:srgbClr val="000000"/>
                </a:solidFill>
              </a:rPr>
              <a:t>by members, we </a:t>
            </a:r>
            <a:r>
              <a:rPr lang="en" sz="1800" b="1">
                <a:solidFill>
                  <a:srgbClr val="000000"/>
                </a:solidFill>
              </a:rPr>
              <a:t>encourage </a:t>
            </a:r>
            <a:r>
              <a:rPr lang="en" sz="1800">
                <a:solidFill>
                  <a:srgbClr val="000000"/>
                </a:solidFill>
              </a:rPr>
              <a:t>member libraries to </a:t>
            </a:r>
            <a:r>
              <a:rPr lang="en" sz="1800" b="1">
                <a:solidFill>
                  <a:srgbClr val="000000"/>
                </a:solidFill>
              </a:rPr>
              <a:t>participate fully</a:t>
            </a:r>
            <a:r>
              <a:rPr lang="en" sz="1800">
                <a:solidFill>
                  <a:srgbClr val="000000"/>
                </a:solidFill>
              </a:rPr>
              <a:t> on governance committees, at conferences and meetings, and on our email discussion listservs from day one!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ctrTitle"/>
          </p:nvPr>
        </p:nvSpPr>
        <p:spPr>
          <a:xfrm>
            <a:off x="0" y="56700"/>
            <a:ext cx="9144000" cy="7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Weeding Your Collection &amp; Databases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subTitle" idx="1"/>
          </p:nvPr>
        </p:nvSpPr>
        <p:spPr>
          <a:xfrm>
            <a:off x="0" y="840375"/>
            <a:ext cx="9144000" cy="43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marR="6219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50">
                <a:solidFill>
                  <a:schemeClr val="dk1"/>
                </a:solidFill>
              </a:rPr>
              <a:t>Now is a great time to purge old data.</a:t>
            </a:r>
            <a:r>
              <a:rPr lang="en" sz="1700">
                <a:solidFill>
                  <a:schemeClr val="dk1"/>
                </a:solidFill>
              </a:rPr>
              <a:t> </a:t>
            </a:r>
            <a:endParaRPr sz="1700">
              <a:solidFill>
                <a:schemeClr val="dk1"/>
              </a:solidFill>
            </a:endParaRPr>
          </a:p>
          <a:p>
            <a:pPr marL="457200" marR="6219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Delete lost and missing items </a:t>
            </a:r>
            <a:endParaRPr sz="1800">
              <a:solidFill>
                <a:schemeClr val="dk1"/>
              </a:solidFill>
            </a:endParaRPr>
          </a:p>
          <a:p>
            <a:pPr marL="457200" marR="6219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Remove long expired patrons in your old ILS </a:t>
            </a:r>
            <a:endParaRPr sz="1800">
              <a:solidFill>
                <a:schemeClr val="dk1"/>
              </a:solidFill>
            </a:endParaRPr>
          </a:p>
          <a:p>
            <a:pPr marL="457200" marR="6219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The cleaner your database before migrating, the smoother your transition into ME will be.</a:t>
            </a:r>
            <a:endParaRPr sz="1800">
              <a:solidFill>
                <a:schemeClr val="dk1"/>
              </a:solidFill>
            </a:endParaRPr>
          </a:p>
          <a:p>
            <a:pPr marL="457200" marR="6219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Have a timeline prepared; be realistic in your estimates</a:t>
            </a:r>
            <a:endParaRPr sz="1800">
              <a:solidFill>
                <a:schemeClr val="dk1"/>
              </a:solidFill>
            </a:endParaRPr>
          </a:p>
          <a:p>
            <a:pPr marL="457200" marR="6219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Weeding Policy?  C.R.E.W. Method = </a:t>
            </a:r>
            <a:r>
              <a:rPr lang="en" sz="1800" b="1">
                <a:solidFill>
                  <a:schemeClr val="dk1"/>
                </a:solidFill>
              </a:rPr>
              <a:t>C</a:t>
            </a:r>
            <a:r>
              <a:rPr lang="en" sz="1800">
                <a:solidFill>
                  <a:schemeClr val="dk1"/>
                </a:solidFill>
              </a:rPr>
              <a:t>ontinuous/</a:t>
            </a:r>
            <a:r>
              <a:rPr lang="en" sz="1800" b="1">
                <a:solidFill>
                  <a:schemeClr val="dk1"/>
                </a:solidFill>
              </a:rPr>
              <a:t>R</a:t>
            </a:r>
            <a:r>
              <a:rPr lang="en" sz="1800">
                <a:solidFill>
                  <a:schemeClr val="dk1"/>
                </a:solidFill>
              </a:rPr>
              <a:t>eview/</a:t>
            </a:r>
            <a:r>
              <a:rPr lang="en" sz="1800" b="1">
                <a:solidFill>
                  <a:schemeClr val="dk1"/>
                </a:solidFill>
              </a:rPr>
              <a:t>E</a:t>
            </a:r>
            <a:r>
              <a:rPr lang="en" sz="1800">
                <a:solidFill>
                  <a:schemeClr val="dk1"/>
                </a:solidFill>
              </a:rPr>
              <a:t>valuation/</a:t>
            </a:r>
            <a:r>
              <a:rPr lang="en" sz="1800" b="1">
                <a:solidFill>
                  <a:schemeClr val="dk1"/>
                </a:solidFill>
              </a:rPr>
              <a:t>W</a:t>
            </a:r>
            <a:r>
              <a:rPr lang="en" sz="1800">
                <a:solidFill>
                  <a:schemeClr val="dk1"/>
                </a:solidFill>
              </a:rPr>
              <a:t>eeding</a:t>
            </a:r>
            <a:endParaRPr sz="1800">
              <a:solidFill>
                <a:schemeClr val="dk1"/>
              </a:solidFill>
            </a:endParaRPr>
          </a:p>
          <a:p>
            <a:pPr marL="0" marR="6219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Using MUSTIE Guidelines = </a:t>
            </a:r>
            <a:r>
              <a:rPr lang="en" sz="1800" b="1">
                <a:solidFill>
                  <a:schemeClr val="dk1"/>
                </a:solidFill>
              </a:rPr>
              <a:t>M</a:t>
            </a:r>
            <a:r>
              <a:rPr lang="en" sz="1800">
                <a:solidFill>
                  <a:schemeClr val="dk1"/>
                </a:solidFill>
              </a:rPr>
              <a:t>isleading </a:t>
            </a:r>
            <a:r>
              <a:rPr lang="en" sz="1800" b="1">
                <a:solidFill>
                  <a:schemeClr val="dk1"/>
                </a:solidFill>
              </a:rPr>
              <a:t>U</a:t>
            </a:r>
            <a:r>
              <a:rPr lang="en" sz="1800">
                <a:solidFill>
                  <a:schemeClr val="dk1"/>
                </a:solidFill>
              </a:rPr>
              <a:t>gly </a:t>
            </a:r>
            <a:r>
              <a:rPr lang="en" sz="1800" b="1">
                <a:solidFill>
                  <a:schemeClr val="dk1"/>
                </a:solidFill>
              </a:rPr>
              <a:t>S</a:t>
            </a:r>
            <a:r>
              <a:rPr lang="en" sz="1800">
                <a:solidFill>
                  <a:schemeClr val="dk1"/>
                </a:solidFill>
              </a:rPr>
              <a:t>uperseded </a:t>
            </a:r>
            <a:r>
              <a:rPr lang="en" sz="1800" b="1">
                <a:solidFill>
                  <a:schemeClr val="dk1"/>
                </a:solidFill>
              </a:rPr>
              <a:t>T</a:t>
            </a:r>
            <a:r>
              <a:rPr lang="en" sz="1800">
                <a:solidFill>
                  <a:schemeClr val="dk1"/>
                </a:solidFill>
              </a:rPr>
              <a:t>rival </a:t>
            </a:r>
            <a:r>
              <a:rPr lang="en" sz="1800" b="1">
                <a:solidFill>
                  <a:schemeClr val="dk1"/>
                </a:solidFill>
              </a:rPr>
              <a:t>I</a:t>
            </a:r>
            <a:r>
              <a:rPr lang="en" sz="1800">
                <a:solidFill>
                  <a:schemeClr val="dk1"/>
                </a:solidFill>
              </a:rPr>
              <a:t>rrelevant </a:t>
            </a:r>
            <a:r>
              <a:rPr lang="en" sz="1800" b="1">
                <a:solidFill>
                  <a:schemeClr val="dk1"/>
                </a:solidFill>
              </a:rPr>
              <a:t>E</a:t>
            </a:r>
            <a:r>
              <a:rPr lang="en" sz="1800">
                <a:solidFill>
                  <a:schemeClr val="dk1"/>
                </a:solidFill>
              </a:rPr>
              <a:t>lsewhere</a:t>
            </a:r>
            <a:endParaRPr sz="1800">
              <a:solidFill>
                <a:schemeClr val="dk1"/>
              </a:solidFill>
            </a:endParaRPr>
          </a:p>
          <a:p>
            <a:pPr marL="914400" marR="6219" lvl="1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800">
                <a:solidFill>
                  <a:schemeClr val="dk1"/>
                </a:solidFill>
              </a:rPr>
              <a:t>Reason to Weed = Space, Time, Collection Appeal, Relevance, &amp; Reliability</a:t>
            </a:r>
            <a:endParaRPr sz="1800">
              <a:solidFill>
                <a:schemeClr val="dk1"/>
              </a:solidFill>
            </a:endParaRPr>
          </a:p>
          <a:p>
            <a:pPr marL="914400" marR="6219" lvl="1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800">
                <a:solidFill>
                  <a:schemeClr val="dk1"/>
                </a:solidFill>
              </a:rPr>
              <a:t>Include Reference &amp; non-book materials (i.e. audio cassette tapes, floppies)</a:t>
            </a:r>
            <a:endParaRPr sz="1800">
              <a:solidFill>
                <a:schemeClr val="dk1"/>
              </a:solidFill>
            </a:endParaRPr>
          </a:p>
          <a:p>
            <a:pPr marL="914400" marR="6219" lvl="1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800">
                <a:solidFill>
                  <a:schemeClr val="dk1"/>
                </a:solidFill>
              </a:rPr>
              <a:t>KEEP genealogical or historical materials pertinent to your library!</a:t>
            </a:r>
            <a:endParaRPr sz="1800">
              <a:solidFill>
                <a:schemeClr val="dk1"/>
              </a:solidFill>
            </a:endParaRPr>
          </a:p>
          <a:p>
            <a:pPr marL="914400" marR="6219" lvl="1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800">
                <a:solidFill>
                  <a:schemeClr val="dk1"/>
                </a:solidFill>
              </a:rPr>
              <a:t>Rebind, Mend, Replace, Promote materials if not weeded</a:t>
            </a:r>
            <a:endParaRPr sz="1800">
              <a:solidFill>
                <a:schemeClr val="dk1"/>
              </a:solidFill>
            </a:endParaRPr>
          </a:p>
          <a:p>
            <a:pPr marL="914400" marR="6219" lvl="1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800">
                <a:solidFill>
                  <a:schemeClr val="dk1"/>
                </a:solidFill>
              </a:rPr>
              <a:t>Recycle, sell, donate, or destroy (gasp!) weeded materials</a:t>
            </a:r>
            <a:endParaRPr sz="1800">
              <a:solidFill>
                <a:schemeClr val="dk1"/>
              </a:solidFill>
            </a:endParaRPr>
          </a:p>
          <a:p>
            <a:pPr marL="457200" marR="6219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Database Cleanup entails removing expired patrons, correcting addresses, merging patron accounts if needed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42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>
                <a:solidFill>
                  <a:srgbClr val="000000"/>
                </a:solidFill>
              </a:rPr>
              <a:t>Why you may need to potentially rebarcode patrons and/or items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subTitle" idx="1"/>
          </p:nvPr>
        </p:nvSpPr>
        <p:spPr>
          <a:xfrm>
            <a:off x="0" y="1427400"/>
            <a:ext cx="9144000" cy="33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Item barcode numbers, patron barcode numbers, and patron usernames within Missouri Evergreen must be unique across all libraries.</a:t>
            </a:r>
            <a:r>
              <a:rPr lang="en" sz="2600">
                <a:solidFill>
                  <a:srgbClr val="000000"/>
                </a:solidFill>
              </a:rPr>
              <a:t> </a:t>
            </a:r>
            <a:endParaRPr sz="26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This includes both </a:t>
            </a:r>
            <a:r>
              <a:rPr lang="en" sz="2000" i="1">
                <a:solidFill>
                  <a:srgbClr val="000000"/>
                </a:solidFill>
              </a:rPr>
              <a:t>incumbent</a:t>
            </a:r>
            <a:r>
              <a:rPr lang="en" sz="2000">
                <a:solidFill>
                  <a:srgbClr val="000000"/>
                </a:solidFill>
              </a:rPr>
              <a:t> (the migrating library’s data checked against existing ME data) and </a:t>
            </a:r>
            <a:r>
              <a:rPr lang="en" sz="2000" i="1">
                <a:solidFill>
                  <a:srgbClr val="000000"/>
                </a:solidFill>
              </a:rPr>
              <a:t>incoming</a:t>
            </a:r>
            <a:r>
              <a:rPr lang="en" sz="2000">
                <a:solidFill>
                  <a:srgbClr val="000000"/>
                </a:solidFill>
              </a:rPr>
              <a:t> (checking for duplicates being used at the incoming library)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barcodes of the incumbent libraries take precedence over the incoming library barcodes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84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>
                <a:solidFill>
                  <a:srgbClr val="000000"/>
                </a:solidFill>
              </a:rPr>
              <a:t>Missouri Evergreen Barcode Scheme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98" name="Google Shape;98;p20"/>
          <p:cNvSpPr txBox="1">
            <a:spLocks noGrp="1"/>
          </p:cNvSpPr>
          <p:nvPr>
            <p:ph type="subTitle" idx="1"/>
          </p:nvPr>
        </p:nvSpPr>
        <p:spPr>
          <a:xfrm>
            <a:off x="0" y="840300"/>
            <a:ext cx="9144000" cy="43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/>
          </a:bodyPr>
          <a:lstStyle/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Barcode Type: </a:t>
            </a:r>
            <a:endParaRPr>
              <a:solidFill>
                <a:srgbClr val="000000"/>
              </a:solidFill>
            </a:endParaRPr>
          </a:p>
          <a:p>
            <a:pPr marL="914400" lvl="1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>
                <a:solidFill>
                  <a:srgbClr val="000000"/>
                </a:solidFill>
              </a:rPr>
              <a:t>14 digits using the CODABAR symbology</a:t>
            </a:r>
            <a:endParaRPr>
              <a:solidFill>
                <a:srgbClr val="000000"/>
              </a:solidFill>
            </a:endParaRPr>
          </a:p>
          <a:p>
            <a:pPr marL="914400" lvl="1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>
                <a:solidFill>
                  <a:srgbClr val="000000"/>
                </a:solidFill>
              </a:rPr>
              <a:t>Check digit algorithm: Mod 10</a:t>
            </a:r>
            <a:endParaRPr>
              <a:solidFill>
                <a:srgbClr val="000000"/>
              </a:solidFill>
            </a:endParaRPr>
          </a:p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Barcode Prefix: </a:t>
            </a:r>
            <a:endParaRPr>
              <a:solidFill>
                <a:srgbClr val="000000"/>
              </a:solidFill>
            </a:endParaRPr>
          </a:p>
          <a:p>
            <a:pPr marL="914400" lvl="1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>
                <a:solidFill>
                  <a:srgbClr val="000000"/>
                </a:solidFill>
              </a:rPr>
              <a:t>Patron Barcodes: '2' + four digit code assigned by ME</a:t>
            </a:r>
            <a:endParaRPr>
              <a:solidFill>
                <a:srgbClr val="000000"/>
              </a:solidFill>
            </a:endParaRPr>
          </a:p>
          <a:p>
            <a:pPr marL="914400" lvl="1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>
                <a:solidFill>
                  <a:srgbClr val="000000"/>
                </a:solidFill>
              </a:rPr>
              <a:t>Item Barcodes: '3' + four digit code assigned by ME</a:t>
            </a:r>
            <a:endParaRPr>
              <a:solidFill>
                <a:srgbClr val="000000"/>
              </a:solidFill>
            </a:endParaRPr>
          </a:p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Starting number, not counting the prefix and the check digit: '1', left-padded with zeros</a:t>
            </a:r>
            <a:endParaRPr>
              <a:solidFill>
                <a:srgbClr val="000000"/>
              </a:solidFill>
            </a:endParaRPr>
          </a:p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The four digit code assigned by ME is the last four digits of the library's phone number</a:t>
            </a:r>
            <a:endParaRPr>
              <a:solidFill>
                <a:srgbClr val="000000"/>
              </a:solidFill>
            </a:endParaRPr>
          </a:p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For example, Reynold’s Barcodes:</a:t>
            </a:r>
            <a:endParaRPr>
              <a:solidFill>
                <a:srgbClr val="000000"/>
              </a:solidFill>
            </a:endParaRPr>
          </a:p>
          <a:p>
            <a:pPr marL="914400" lvl="1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>
                <a:solidFill>
                  <a:srgbClr val="000000"/>
                </a:solidFill>
              </a:rPr>
              <a:t>Patron Barcode Prefix is 22471 </a:t>
            </a:r>
            <a:endParaRPr>
              <a:solidFill>
                <a:srgbClr val="000000"/>
              </a:solidFill>
            </a:endParaRPr>
          </a:p>
          <a:p>
            <a:pPr marL="1371600" lvl="2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■"/>
            </a:pPr>
            <a:r>
              <a:rPr lang="en">
                <a:solidFill>
                  <a:srgbClr val="000000"/>
                </a:solidFill>
              </a:rPr>
              <a:t>2 + 2471 (where 2471 matches the last 4 of Centerville's phone number)</a:t>
            </a:r>
            <a:endParaRPr>
              <a:solidFill>
                <a:srgbClr val="000000"/>
              </a:solidFill>
            </a:endParaRPr>
          </a:p>
          <a:p>
            <a:pPr marL="914400" lvl="1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>
                <a:solidFill>
                  <a:srgbClr val="000000"/>
                </a:solidFill>
              </a:rPr>
              <a:t>Item Barcode Prefix is 32471</a:t>
            </a:r>
            <a:endParaRPr>
              <a:solidFill>
                <a:srgbClr val="000000"/>
              </a:solidFill>
            </a:endParaRPr>
          </a:p>
          <a:p>
            <a:pPr marL="1371600" lvl="2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■"/>
            </a:pPr>
            <a:r>
              <a:rPr lang="en">
                <a:solidFill>
                  <a:srgbClr val="000000"/>
                </a:solidFill>
              </a:rPr>
              <a:t>3 + 2471 (where 2471 matches the last 4 of Centerville's phone number)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Noting possible variations on a case-by-case basis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7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/>
              <a:t>Estimated Time to Rebarcode</a:t>
            </a:r>
            <a:endParaRPr sz="4000"/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9313" y="1406413"/>
            <a:ext cx="4965374" cy="2330675"/>
          </a:xfrm>
          <a:prstGeom prst="rect">
            <a:avLst/>
          </a:prstGeom>
          <a:noFill/>
          <a:ln w="38100" cap="flat" cmpd="sng">
            <a:solidFill>
              <a:srgbClr val="3A3A3A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05" name="Google Shape;105;p21"/>
          <p:cNvSpPr txBox="1"/>
          <p:nvPr/>
        </p:nvSpPr>
        <p:spPr>
          <a:xfrm>
            <a:off x="1458000" y="4851000"/>
            <a:ext cx="76860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02124"/>
                </a:solidFill>
                <a:highlight>
                  <a:schemeClr val="lt1"/>
                </a:highlight>
              </a:rPr>
              <a:t>Source: Shannon Midyett, Director, Poplar Bluff Library &amp; Past Chair Missouri Evergreen, data collector for the </a:t>
            </a:r>
            <a:r>
              <a:rPr lang="en" sz="900" i="1">
                <a:solidFill>
                  <a:srgbClr val="202124"/>
                </a:solidFill>
                <a:highlight>
                  <a:schemeClr val="lt1"/>
                </a:highlight>
              </a:rPr>
              <a:t>Rebarcoding Timeline Estimates</a:t>
            </a:r>
            <a:endParaRPr sz="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1710</Words>
  <Application>Microsoft Office PowerPoint</Application>
  <PresentationFormat>On-screen Show (16:9)</PresentationFormat>
  <Paragraphs>213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Simple Light</vt:lpstr>
      <vt:lpstr>Migrating Nonautomated Libraries into Missouri Evergreen</vt:lpstr>
      <vt:lpstr>Restoring Connections </vt:lpstr>
      <vt:lpstr>Implementation Considerations</vt:lpstr>
      <vt:lpstr>Grant Process</vt:lpstr>
      <vt:lpstr>Missouri Evergreen Onboarding Support</vt:lpstr>
      <vt:lpstr>Weeding Your Collection &amp; Databases</vt:lpstr>
      <vt:lpstr>Why you may need to potentially rebarcode patrons and/or items</vt:lpstr>
      <vt:lpstr>Missouri Evergreen Barcode Scheme</vt:lpstr>
      <vt:lpstr>Estimated Time to Rebarcode</vt:lpstr>
      <vt:lpstr>Cataloging Materials</vt:lpstr>
      <vt:lpstr>What is Resource Sharing</vt:lpstr>
      <vt:lpstr>Resource Sharing Expectations</vt:lpstr>
      <vt:lpstr>Resource Sharing Expectations cont.</vt:lpstr>
      <vt:lpstr>Resource Sharing Statistics</vt:lpstr>
      <vt:lpstr>What Resource Sharing Entails: Carrying It Out </vt:lpstr>
      <vt:lpstr>Policy Considerations </vt:lpstr>
      <vt:lpstr>Expectations of Library Staff during the Implementation</vt:lpstr>
      <vt:lpstr>Stakeholder Communication</vt:lpstr>
      <vt:lpstr>Was all of the hard work worth it?</vt:lpstr>
      <vt:lpstr>Questions?</vt:lpstr>
      <vt:lpstr>Contact</vt:lpstr>
      <vt:lpstr>Websites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Migrating Nonautomated Libraries into Missouri Evergreen</dc:title>
  <dc:creator>Director</dc:creator>
  <cp:lastModifiedBy>Director</cp:lastModifiedBy>
  <cp:revision>1</cp:revision>
  <dcterms:modified xsi:type="dcterms:W3CDTF">2022-10-06T20:22:27Z</dcterms:modified>
</cp:coreProperties>
</file>